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  <p:sldMasterId id="2147484771" r:id="rId5"/>
    <p:sldMasterId id="2147484773" r:id="rId6"/>
    <p:sldMasterId id="2147484775" r:id="rId7"/>
  </p:sldMasterIdLst>
  <p:notesMasterIdLst>
    <p:notesMasterId r:id="rId22"/>
  </p:notesMasterIdLst>
  <p:handoutMasterIdLst>
    <p:handoutMasterId r:id="rId23"/>
  </p:handoutMasterIdLst>
  <p:sldIdLst>
    <p:sldId id="256" r:id="rId8"/>
    <p:sldId id="468" r:id="rId9"/>
    <p:sldId id="286" r:id="rId10"/>
    <p:sldId id="297" r:id="rId11"/>
    <p:sldId id="303" r:id="rId12"/>
    <p:sldId id="469" r:id="rId13"/>
    <p:sldId id="450" r:id="rId14"/>
    <p:sldId id="466" r:id="rId15"/>
    <p:sldId id="467" r:id="rId16"/>
    <p:sldId id="462" r:id="rId17"/>
    <p:sldId id="470" r:id="rId18"/>
    <p:sldId id="471" r:id="rId19"/>
    <p:sldId id="472" r:id="rId20"/>
    <p:sldId id="461" r:id="rId21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C002"/>
    <a:srgbClr val="FFCDB8"/>
    <a:srgbClr val="EF3340"/>
    <a:srgbClr val="FFCD00"/>
    <a:srgbClr val="005EB8"/>
    <a:srgbClr val="FFCF06"/>
    <a:srgbClr val="F8C704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79E79-024C-4A36-8715-C3CA4CBC22CB}" v="14" dt="2021-03-14T19:19:44.235"/>
    <p1510:client id="{29BEA337-2C6C-7060-186C-38304A57BDE8}" v="15" dt="2020-07-24T13:58:35.562"/>
    <p1510:client id="{79175A39-19F4-484E-B62D-C1E3FEC66B4D}" v="6" dt="2021-03-14T19:18:16.997"/>
    <p1510:client id="{85151AAD-799E-4E7A-98C6-E8F42D6E0DAF}" v="2" dt="2020-06-26T08:25:37.556"/>
    <p1510:client id="{863CCF71-472D-523F-D03D-4EDA71224ED7}" v="575" dt="2020-06-26T08:46:54.408"/>
    <p1510:client id="{CFFE0193-C9A1-180B-394B-19805BF96840}" v="6" dt="2020-07-27T09:52:36.501"/>
    <p1510:client id="{E5881343-9AB5-EFFA-55E5-477A7FE02F5E}" v="448" dt="2020-06-26T11:44:30.459"/>
    <p1510:client id="{FCBC45EB-B4B9-4330-9CCD-6707B12EBA0C}" v="15" dt="2020-05-28T14:41:55.5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89033" autoAdjust="0"/>
  </p:normalViewPr>
  <p:slideViewPr>
    <p:cSldViewPr snapToObjects="1">
      <p:cViewPr varScale="1">
        <p:scale>
          <a:sx n="145" d="100"/>
          <a:sy n="145" d="100"/>
        </p:scale>
        <p:origin x="1568" y="176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8/28/23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28.8.2023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9765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602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370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555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995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2442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65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E389-6B1A-4073-A398-96B5797B977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59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6732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176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1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77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86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89B1FAB-94F8-4578-A51B-9448B349C5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 sz="1167"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7D93516-DACD-4C44-B094-1C895F2C0D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b-NO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88F47-3CD1-448A-BAAF-D8461E286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3A5B5-EB75-4504-9BFC-0D822FEF18C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277" y="1242875"/>
            <a:ext cx="8440738" cy="39601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1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500"/>
            </a:lvl3pPr>
            <a:lvl4pPr>
              <a:buClr>
                <a:schemeClr val="accent1"/>
              </a:buClr>
              <a:defRPr sz="1350"/>
            </a:lvl4pPr>
            <a:lvl5pPr>
              <a:buClr>
                <a:schemeClr val="accent1"/>
              </a:buCl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24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on the first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75000" y="1165412"/>
            <a:ext cx="7794000" cy="340658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algn="ctr">
              <a:defRPr sz="1350" b="0" i="0" baseline="0">
                <a:solidFill>
                  <a:schemeClr val="tx1">
                    <a:alpha val="35000"/>
                  </a:schemeClr>
                </a:solidFill>
                <a:latin typeface="Theinhardt Medium" charset="0"/>
                <a:ea typeface="Theinhardt Medium" charset="0"/>
                <a:cs typeface="Theinhardt Medium" charset="0"/>
              </a:defRPr>
            </a:lvl1pPr>
          </a:lstStyle>
          <a:p>
            <a:r>
              <a:rPr lang="de-DE" dirty="0"/>
              <a:t>    Image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assertion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81388"/>
            <a:ext cx="9144000" cy="733612"/>
          </a:xfrm>
          <a:prstGeom prst="rect">
            <a:avLst/>
          </a:prstGeom>
        </p:spPr>
        <p:txBody>
          <a:bodyPr lIns="882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If necessary, identify key assumption or background for audience—keep to two lines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4000"/>
            <a:ext cx="9144000" cy="703091"/>
          </a:xfrm>
          <a:prstGeom prst="rect">
            <a:avLst/>
          </a:prstGeom>
        </p:spPr>
        <p:txBody>
          <a:bodyPr lIns="288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This sentence headline makes an assertion on the first topic in 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172675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4C32-DAF9-4F9B-89EC-AD504584D771}" type="datetime1">
              <a:rPr lang="en-US" smtClean="0"/>
              <a:t>8/28/23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AA966-23C0-4543-B02A-3BC2DCE1A7C4}" type="datetime1">
              <a:rPr lang="en-US" smtClean="0"/>
              <a:t>8/28/23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3A348-3745-46E7-9734-195CDC99C451}" type="datetime1">
              <a:rPr lang="en-US" smtClean="0"/>
              <a:t>8/28/23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993404"/>
            <a:ext cx="8208000" cy="12241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000" b="1" spc="-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94516-9B97-4DDB-9418-13D3C2BA0863}" type="datetime1">
              <a:rPr lang="en-US" smtClean="0"/>
              <a:t>8/28/23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 dirty="0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19C9A-C61B-41E2-A55A-B7BA2C7366A5}" type="datetime1">
              <a:rPr lang="en-US" smtClean="0"/>
              <a:t>8/28/23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E220-2DFF-462B-AA40-6963E41F382F}" type="datetime1">
              <a:rPr lang="en-US" smtClean="0"/>
              <a:t>8/28/23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FABDBD-C308-45C6-BA80-2C1F70CDBACE}" type="datetime1">
              <a:rPr lang="en-US" smtClean="0"/>
              <a:t>8/28/23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68" r:id="rId4"/>
    <p:sldLayoutId id="2147484756" r:id="rId5"/>
    <p:sldLayoutId id="2147484759" r:id="rId6"/>
    <p:sldLayoutId id="2147484762" r:id="rId7"/>
    <p:sldLayoutId id="2147484767" r:id="rId8"/>
    <p:sldLayoutId id="2147484765" r:id="rId9"/>
    <p:sldLayoutId id="2147484769" r:id="rId10"/>
    <p:sldLayoutId id="2147484770" r:id="rId11"/>
    <p:sldLayoutId id="2147484777" r:id="rId12"/>
    <p:sldLayoutId id="2147484778" r:id="rId13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EB0D1-7F1A-42AD-B212-076E82F7F2A9}" type="datetime1">
              <a:rPr lang="en-US" smtClean="0"/>
              <a:t>8/28/23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A10C62-98A4-490F-AED8-C6BC545836D7}" type="datetime1">
              <a:rPr lang="en-US" smtClean="0"/>
              <a:t>8/28/23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BDD2A1-315A-43A2-8A82-89A67F0B35A4}" type="datetime1">
              <a:rPr lang="en-US" smtClean="0"/>
              <a:t>8/28/23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TEF-9012/SIN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Explainable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Model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for 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Orchestrating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ML-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based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Security Services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in Digital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Twin</a:t>
            </a:r>
            <a:endParaRPr lang="fi-FI" dirty="0">
              <a:latin typeface="Georgia" panose="02040502050405020303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48E007-B0A3-6741-A0CE-D5E6C631250A}"/>
              </a:ext>
            </a:extLst>
          </p:cNvPr>
          <p:cNvSpPr txBox="1">
            <a:spLocks/>
          </p:cNvSpPr>
          <p:nvPr/>
        </p:nvSpPr>
        <p:spPr>
          <a:xfrm>
            <a:off x="620714" y="4582148"/>
            <a:ext cx="6183534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600" i="1" kern="1200">
                <a:solidFill>
                  <a:schemeClr val="bg1"/>
                </a:solidFill>
                <a:latin typeface="Georgia"/>
                <a:ea typeface="ＭＳ Ｐゴシック" charset="0"/>
                <a:cs typeface="Georgia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Minh Tri </a:t>
            </a:r>
            <a:r>
              <a:rPr lang="fi-FI" dirty="0" err="1"/>
              <a:t>Nguyen</a:t>
            </a:r>
            <a:endParaRPr lang="fi-FI" dirty="0"/>
          </a:p>
          <a:p>
            <a:r>
              <a:rPr lang="fi-FI" dirty="0" err="1"/>
              <a:t>PhD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at Department of Computer Science, Aalto </a:t>
            </a:r>
            <a:r>
              <a:rPr lang="fi-FI" dirty="0" err="1"/>
              <a:t>University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8C28F906-AC20-8A48-B51B-EEC9725C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6" b="33792"/>
          <a:stretch/>
        </p:blipFill>
        <p:spPr>
          <a:xfrm>
            <a:off x="6804248" y="481236"/>
            <a:ext cx="19535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0B3023-EB8F-8F4C-8769-E096B9B2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9" y="553244"/>
            <a:ext cx="5007010" cy="4245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76D0FD3-785A-8A47-A1D2-41C4B33CE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0727" y="1055122"/>
            <a:ext cx="4111273" cy="1370330"/>
          </a:xfrm>
        </p:spPr>
        <p:txBody>
          <a:bodyPr vert="horz" lIns="0" tIns="0" rIns="0" bIns="0" anchor="t"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Monitoring Toy Factory with SINDIT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data transferring among components within an SDN networks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DDoS attacks and data tampering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46C9E9C-8243-9C4B-AD59-0AF151357E9D}"/>
              </a:ext>
            </a:extLst>
          </p:cNvPr>
          <p:cNvSpPr txBox="1">
            <a:spLocks/>
          </p:cNvSpPr>
          <p:nvPr/>
        </p:nvSpPr>
        <p:spPr>
          <a:xfrm>
            <a:off x="468314" y="2457100"/>
            <a:ext cx="3227816" cy="1480520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Deploying 2 ML-based Security services for detecting attacks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Reasoning security plan and attacked locations (affected components)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Automating network Firewall configuration to prevent the attacks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0769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Tampered</a:t>
            </a:r>
          </a:p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3608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38165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022E-16 C 0.00122 -0.00139 0.00278 -0.00222 0.004 -0.00361 C 0.00643 -0.00583 0.00851 -0.00861 0.01077 -0.01083 C 0.01163 -0.01194 0.01268 -0.0125 0.01337 -0.01361 C 0.01441 -0.01472 0.01545 -0.01583 0.0165 -0.01694 C 0.01927 -0.01917 0.02205 -0.02139 0.02483 -0.02361 C 0.02622 -0.02472 0.02778 -0.02556 0.029 -0.02694 C 0.03021 -0.02806 0.03143 -0.02917 0.03264 -0.03028 C 0.03368 -0.03083 0.0349 -0.03111 0.03577 -0.03194 C 0.03768 -0.03333 0.03924 -0.03556 0.04097 -0.03694 C 0.04827 -0.04139 0.03681 -0.03389 0.04879 -0.04361 C 0.04983 -0.04417 0.05087 -0.04528 0.05191 -0.04583 C 0.05313 -0.04694 0.05452 -0.0475 0.05556 -0.04861 C 0.05695 -0.04944 0.05799 -0.05083 0.0592 -0.05194 C 0.07101 -0.06056 0.05243 -0.045 0.06597 -0.05583 C 0.07292 -0.06139 0.0665 -0.05778 0.07587 -0.06417 C 0.07709 -0.06528 0.07847 -0.06583 0.07952 -0.06694 C 0.08177 -0.06833 0.08368 -0.07028 0.08577 -0.07194 C 0.08698 -0.0725 0.08837 -0.07333 0.08941 -0.07417 C 0.09445 -0.07833 0.09011 -0.07583 0.09358 -0.0775 C 0.09827 -0.0825 0.09097 -0.075 0.09827 -0.08083 C 0.09896 -0.08139 0.09983 -0.08194 0.10035 -0.0825 C 0.10104 -0.08306 0.10139 -0.08389 0.10191 -0.08417 C 0.10243 -0.08472 0.10313 -0.08472 0.10347 -0.08528 C 0.10417 -0.08556 0.10469 -0.08611 0.10504 -0.08694 C 0.10573 -0.0875 0.10608 -0.08861 0.1066 -0.08917 C 0.11181 -0.09389 0.10504 -0.08444 0.11181 -0.09194 C 0.11389 -0.09389 0.11285 -0.09306 0.11493 -0.09417 L 0.11962 -0.09917 L 0.12118 -0.10083 C 0.12153 -0.1025 0.12222 -0.10528 0.12222 -0.10694 C 0.12257 -0.11111 0.12257 -0.11583 0.12275 -0.12028 C 0.12431 -0.14278 0.12379 -0.13333 0.12483 -0.14528 C 0.12518 -0.14694 0.12535 -0.14889 0.12535 -0.15083 C 0.1257 -0.15333 0.1257 -0.15611 0.12587 -0.15861 C 0.12604 -0.16 0.12622 -0.16139 0.12639 -0.1625 C 0.12709 -0.19556 0.12726 -0.19306 0.12639 -0.22694 C 0.12639 -0.22972 0.12604 -0.2325 0.12587 -0.23528 C 0.1257 -0.25528 0.1257 -0.27583 0.12535 -0.29583 C 0.12535 -0.29694 0.125 -0.2975 0.12483 -0.29861 C 0.12465 -0.3 0.12465 -0.30194 0.12431 -0.30361 C 0.12431 -0.30444 0.12396 -0.305 0.12379 -0.30583 C 0.12379 -0.3075 0.12379 -0.30917 0.12379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C 0.00121 -0.00111 0.0026 -0.00166 0.00399 -0.00278 C 0.00434 -0.00305 0.00469 -0.00361 0.00521 -0.00389 C 0.00573 -0.00444 0.00625 -0.00472 0.00677 -0.00528 C 0.00746 -0.00583 0.00816 -0.00666 0.00885 -0.00722 C 0.0099 -0.00805 0.01094 -0.00916 0.01198 -0.00972 C 0.01285 -0.01028 0.01371 -0.01055 0.01441 -0.01111 C 0.0151 -0.01166 0.0158 -0.0125 0.01649 -0.01305 C 0.01719 -0.01361 0.01892 -0.01416 0.01962 -0.01444 C 0.01996 -0.01472 0.02014 -0.01528 0.02049 -0.01555 C 0.02118 -0.01639 0.02292 -0.01694 0.02292 -0.01666 C 0.02569 -0.02 0.0243 -0.01916 0.02656 -0.02028 C 0.02691 -0.02055 0.02726 -0.02111 0.02778 -0.02139 C 0.0283 -0.02222 0.02882 -0.02278 0.02934 -0.02333 C 0.03281 -0.02639 0.03003 -0.02305 0.03299 -0.02611 C 0.03351 -0.02666 0.03403 -0.0275 0.03455 -0.02805 C 0.03785 -0.03139 0.03472 -0.02778 0.03733 -0.03 C 0.0401 -0.03222 0.0368 -0.03055 0.04028 -0.03194 C 0.04062 -0.03222 0.04097 -0.03278 0.04149 -0.03305 C 0.04236 -0.03389 0.04358 -0.03444 0.04462 -0.035 C 0.04583 -0.03639 0.04601 -0.03666 0.0474 -0.03778 C 0.04792 -0.03778 0.04826 -0.03805 0.04861 -0.03833 C 0.04913 -0.03889 0.04965 -0.03972 0.05035 -0.04028 C 0.05069 -0.04055 0.05104 -0.04055 0.05156 -0.04083 C 0.05226 -0.04139 0.05278 -0.04166 0.05347 -0.04222 C 0.05434 -0.0425 0.05521 -0.04305 0.0559 -0.04333 C 0.05677 -0.04389 0.05746 -0.04472 0.05833 -0.04528 C 0.0592 -0.04583 0.06007 -0.04611 0.06076 -0.04666 C 0.06146 -0.04722 0.06215 -0.04805 0.06285 -0.04861 C 0.06337 -0.04889 0.06389 -0.04889 0.06441 -0.04916 C 0.0651 -0.04972 0.0658 -0.05028 0.06649 -0.05055 C 0.06684 -0.05083 0.06719 -0.05083 0.06771 -0.05111 C 0.06823 -0.05166 0.06875 -0.05222 0.06927 -0.0525 C 0.07135 -0.05389 0.07066 -0.0525 0.07361 -0.05444 C 0.0743 -0.055 0.075 -0.05528 0.07569 -0.05583 C 0.07674 -0.05639 0.07778 -0.05666 0.07899 -0.05694 L 0.08055 -0.05778 C 0.0809 -0.05805 0.08125 -0.05861 0.08177 -0.05889 C 0.08351 -0.06028 0.08299 -0.05889 0.08455 -0.06028 C 0.08507 -0.06055 0.08524 -0.06111 0.08576 -0.06166 C 0.08715 -0.0625 0.08837 -0.06333 0.08976 -0.06416 C 0.09045 -0.06444 0.09115 -0.065 0.09184 -0.06555 C 0.09236 -0.06583 0.09288 -0.06639 0.0934 -0.06666 C 0.09427 -0.06722 0.09514 -0.0675 0.09583 -0.06805 C 0.09635 -0.06833 0.09687 -0.06889 0.0974 -0.06944 C 0.09792 -0.06972 0.09826 -0.07028 0.09861 -0.07055 C 0.09913 -0.07111 0.09965 -0.07194 0.10035 -0.0725 C 0.10069 -0.07278 0.10104 -0.07305 0.10156 -0.07333 C 0.10278 -0.07472 0.1026 -0.07361 0.1026 -0.075 " pathEditMode="relative" rAng="0" ptsTypes="AAAAAAAAAAAAAAAAAAAAAAAAAAAAAAAAAAAAAAAAAAAAAAAAA">
                                      <p:cBhvr>
                                        <p:cTn id="7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0" grpId="2" animBg="1"/>
      <p:bldP spid="50" grpId="3" animBg="1"/>
      <p:bldP spid="9" grpId="0" animBg="1"/>
      <p:bldP spid="81" grpId="0" animBg="1"/>
      <p:bldP spid="82" grpId="1" animBg="1"/>
      <p:bldP spid="82" grpId="2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3608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 err="1">
                <a:latin typeface="Georgia" panose="02040502050405020303" pitchFamily="18" charset="0"/>
              </a:rPr>
              <a:t>DdoS</a:t>
            </a:r>
            <a:r>
              <a:rPr lang="en-US" sz="1000" dirty="0">
                <a:latin typeface="Georgia" panose="02040502050405020303" pitchFamily="18" charset="0"/>
              </a:rPr>
              <a:t> Attack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26630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C 0.00121 -0.00139 0.00278 -0.00222 0.00399 -0.00361 C 0.00642 -0.00583 0.00851 -0.00861 0.01076 -0.01083 C 0.01163 -0.01194 0.01267 -0.0125 0.01337 -0.01361 C 0.01441 -0.01472 0.01545 -0.01583 0.01649 -0.01694 C 0.01927 -0.01917 0.02205 -0.02139 0.02483 -0.02361 C 0.02621 -0.02472 0.02778 -0.02556 0.02899 -0.02694 C 0.03021 -0.02806 0.03142 -0.02917 0.03264 -0.03028 C 0.03368 -0.03083 0.0349 -0.03111 0.03576 -0.03194 C 0.03767 -0.03333 0.03924 -0.03556 0.04097 -0.03694 C 0.04826 -0.04139 0.0368 -0.03389 0.04878 -0.04361 C 0.04983 -0.04417 0.05087 -0.04528 0.05191 -0.04583 C 0.05312 -0.04694 0.05451 -0.0475 0.05555 -0.04861 C 0.05694 -0.04944 0.05799 -0.05083 0.0592 -0.05194 C 0.07101 -0.06056 0.05243 -0.045 0.06597 -0.05583 C 0.07292 -0.06139 0.06649 -0.05778 0.07587 -0.06417 C 0.07708 -0.06528 0.07847 -0.06583 0.07951 -0.06694 C 0.08177 -0.06833 0.08368 -0.07028 0.08576 -0.07194 C 0.08698 -0.0725 0.08837 -0.07333 0.08941 -0.07417 C 0.09444 -0.07833 0.0901 -0.07583 0.09358 -0.0775 C 0.09826 -0.0825 0.09097 -0.075 0.09826 -0.08083 C 0.09896 -0.08139 0.09983 -0.08194 0.10035 -0.0825 C 0.10104 -0.08306 0.10139 -0.08389 0.10191 -0.08417 C 0.10243 -0.08472 0.10312 -0.08472 0.10347 -0.08528 C 0.10417 -0.08556 0.10469 -0.08611 0.10503 -0.08694 C 0.10573 -0.0875 0.10608 -0.08861 0.1066 -0.08917 C 0.1118 -0.09389 0.10503 -0.08444 0.1118 -0.09194 C 0.11389 -0.09389 0.11285 -0.09306 0.11493 -0.09417 L 0.11962 -0.09917 L 0.12118 -0.10083 C 0.12153 -0.1025 0.12222 -0.10528 0.12222 -0.10694 C 0.12257 -0.11111 0.12257 -0.11583 0.12274 -0.12028 C 0.1243 -0.14278 0.12378 -0.13333 0.12483 -0.14528 C 0.12517 -0.14694 0.12535 -0.14889 0.12535 -0.15083 C 0.12569 -0.15333 0.12569 -0.15611 0.12587 -0.15861 C 0.12604 -0.16 0.12621 -0.16139 0.12639 -0.1625 C 0.12708 -0.19556 0.12726 -0.19306 0.12639 -0.22694 C 0.12639 -0.22972 0.12604 -0.2325 0.12587 -0.23528 C 0.12569 -0.25528 0.12569 -0.27583 0.12535 -0.29583 C 0.12535 -0.29694 0.125 -0.2975 0.12483 -0.29861 C 0.12465 -0.3 0.12465 -0.30194 0.1243 -0.30361 C 0.1243 -0.30444 0.12396 -0.305 0.12378 -0.30583 C 0.12378 -0.3075 0.12378 -0.30917 0.12378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C 0.00122 -0.00111 0.00261 -0.00166 0.004 -0.00278 C 0.00434 -0.00305 0.00469 -0.00361 0.00521 -0.00389 C 0.00573 -0.00444 0.00625 -0.00472 0.00677 -0.00528 C 0.00747 -0.00583 0.00816 -0.00666 0.00886 -0.00722 C 0.0099 -0.00805 0.01094 -0.00916 0.01198 -0.00972 C 0.01285 -0.01028 0.01372 -0.01055 0.01441 -0.01111 C 0.01511 -0.01166 0.0158 -0.0125 0.0165 -0.01305 C 0.01719 -0.01361 0.01893 -0.01416 0.01962 -0.01444 C 0.01997 -0.01472 0.02014 -0.01528 0.02049 -0.01555 C 0.02118 -0.01639 0.02292 -0.01694 0.02292 -0.01666 C 0.0257 -0.02 0.02431 -0.01916 0.02656 -0.02028 C 0.02691 -0.02055 0.02726 -0.02111 0.02778 -0.02139 C 0.0283 -0.02222 0.02882 -0.02278 0.02934 -0.02333 C 0.03281 -0.02639 0.03004 -0.02305 0.03299 -0.02611 C 0.03351 -0.02666 0.03403 -0.0275 0.03455 -0.02805 C 0.03785 -0.03139 0.03472 -0.02778 0.03733 -0.03 C 0.04011 -0.03222 0.03681 -0.03055 0.04028 -0.03194 C 0.04063 -0.03222 0.04097 -0.03278 0.0415 -0.03305 C 0.04236 -0.03389 0.04358 -0.03444 0.04462 -0.035 C 0.04584 -0.03639 0.04601 -0.03666 0.0474 -0.03778 C 0.04792 -0.03778 0.04827 -0.03805 0.04861 -0.03833 C 0.04913 -0.03889 0.04965 -0.03972 0.05035 -0.04028 C 0.0507 -0.04055 0.05104 -0.04055 0.05156 -0.04083 C 0.05226 -0.04139 0.05278 -0.04166 0.05347 -0.04222 C 0.05434 -0.0425 0.05521 -0.04305 0.0559 -0.04333 C 0.05677 -0.04389 0.05747 -0.04472 0.05834 -0.04528 C 0.0592 -0.04583 0.06007 -0.04611 0.06077 -0.04666 C 0.06146 -0.04722 0.06215 -0.04805 0.06285 -0.04861 C 0.06337 -0.04889 0.06389 -0.04889 0.06441 -0.04916 C 0.06511 -0.04972 0.0658 -0.05028 0.0665 -0.05055 C 0.06684 -0.05083 0.06719 -0.05083 0.06771 -0.05111 C 0.06823 -0.05166 0.06875 -0.05222 0.06927 -0.0525 C 0.07136 -0.05389 0.07066 -0.0525 0.07361 -0.05444 C 0.07431 -0.055 0.075 -0.05528 0.0757 -0.05583 C 0.07674 -0.05639 0.07778 -0.05666 0.079 -0.05694 L 0.08056 -0.05778 C 0.0809 -0.05805 0.08125 -0.05861 0.08177 -0.05889 C 0.08351 -0.06028 0.08299 -0.05889 0.08455 -0.06028 C 0.08507 -0.06055 0.08525 -0.06111 0.08577 -0.06166 C 0.08715 -0.0625 0.08837 -0.06333 0.08976 -0.06416 C 0.09045 -0.06444 0.09115 -0.065 0.09184 -0.06555 C 0.09236 -0.06583 0.09288 -0.06639 0.0934 -0.06666 C 0.09427 -0.06722 0.09514 -0.0675 0.09584 -0.06805 C 0.09636 -0.06833 0.09688 -0.06889 0.0974 -0.06944 C 0.09792 -0.06972 0.09827 -0.07028 0.09861 -0.07055 C 0.09913 -0.07111 0.09965 -0.07194 0.10035 -0.0725 C 0.1007 -0.07278 0.10104 -0.07305 0.10156 -0.07333 C 0.10278 -0.07472 0.10261 -0.07361 0.10261 -0.075 " pathEditMode="relative" rAng="0" ptsTypes="AAAAAAAAAAAAAAAAAAAAAAAAAAAAAAAAAAAAAAAAAAAAAAAAA">
                                      <p:cBhvr>
                                        <p:cTn id="76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9" grpId="0" animBg="1"/>
      <p:bldP spid="81" grpId="0" animBg="1"/>
      <p:bldP spid="82" grpId="0" animBg="1"/>
      <p:bldP spid="82" grpId="1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Summary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On going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Modeling security report, security plan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Building CTI ontology 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Future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Developing SOAR with ML-based solution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553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F764-D297-4EDC-BF5B-A90CF743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000" y="1705372"/>
            <a:ext cx="4060000" cy="1320591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43B39-467E-4D30-9D57-951E6E3BA9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8/28/23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0D67-F97F-440D-B672-D1DCB77CF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82410-77F2-BE41-971A-4C7A0EA8B511}"/>
              </a:ext>
            </a:extLst>
          </p:cNvPr>
          <p:cNvSpPr txBox="1">
            <a:spLocks/>
          </p:cNvSpPr>
          <p:nvPr/>
        </p:nvSpPr>
        <p:spPr>
          <a:xfrm>
            <a:off x="468314" y="913285"/>
            <a:ext cx="8207374" cy="36844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500" lvl="1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34A8-7678-844D-AA11-673F81DE0FEF}"/>
              </a:ext>
            </a:extLst>
          </p:cNvPr>
          <p:cNvSpPr txBox="1">
            <a:spLocks/>
          </p:cNvSpPr>
          <p:nvPr/>
        </p:nvSpPr>
        <p:spPr>
          <a:xfrm>
            <a:off x="1428956" y="2822554"/>
            <a:ext cx="6286088" cy="11840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None/>
            </a:pPr>
            <a:r>
              <a:rPr lang="en-US" sz="2400" i="0" dirty="0"/>
              <a:t>Any Question?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0159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8809-12A2-2A4A-86FD-BCCE95C6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374A-2433-7E01-388D-789BDFC7F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Motivation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Security Orchestration and Automated Response (SOAR)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Research Goal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Approach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Early Results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Some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AEAA-539D-40C2-C467-EBBFEE0F41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8/28/23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7187-772E-D383-C247-00D80EB4BC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178D-2539-53BB-C273-FCE1E3B8F4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28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44B-DF13-AE11-47AD-7F3C443DA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Industry 4.0 = new ways in which technology becomes embedded…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sz="quarter" idx="14"/>
          </p:nvPr>
        </p:nvSpPr>
        <p:spPr>
          <a:xfrm>
            <a:off x="468314" y="1393651"/>
            <a:ext cx="8207374" cy="3204043"/>
          </a:xfrm>
        </p:spPr>
        <p:txBody>
          <a:bodyPr/>
          <a:lstStyle/>
          <a:p>
            <a:pPr algn="ctr"/>
            <a:r>
              <a:rPr lang="en-US" dirty="0"/>
              <a:t>CPS: Cyber-Physical Systems</a:t>
            </a:r>
          </a:p>
          <a:p>
            <a:pPr algn="ctr"/>
            <a:r>
              <a:rPr lang="en-US" dirty="0" err="1"/>
              <a:t>IoT</a:t>
            </a:r>
            <a:r>
              <a:rPr lang="en-US" dirty="0"/>
              <a:t>: Internet of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9" y="3444721"/>
            <a:ext cx="1369013" cy="136901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185" y="2104728"/>
            <a:ext cx="3958324" cy="2660867"/>
            <a:chOff x="5343383" y="1146809"/>
            <a:chExt cx="4800488" cy="31503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3383" y="1146809"/>
              <a:ext cx="2998512" cy="31503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9306" t="16667" r="7135" b="30926"/>
            <a:stretch/>
          </p:blipFill>
          <p:spPr>
            <a:xfrm>
              <a:off x="7887368" y="1146809"/>
              <a:ext cx="2256503" cy="20176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2428" r="10951"/>
          <a:stretch/>
        </p:blipFill>
        <p:spPr>
          <a:xfrm>
            <a:off x="7434198" y="1393651"/>
            <a:ext cx="1358881" cy="79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59" y="1468377"/>
            <a:ext cx="1513030" cy="151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321" y="2414119"/>
            <a:ext cx="1764631" cy="1117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t="58788"/>
          <a:stretch/>
        </p:blipFill>
        <p:spPr>
          <a:xfrm>
            <a:off x="7155613" y="3926524"/>
            <a:ext cx="1916049" cy="7896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5DD75-9949-5E38-F148-04CD2215AFB1}"/>
              </a:ext>
            </a:extLst>
          </p:cNvPr>
          <p:cNvSpPr txBox="1">
            <a:spLocks/>
          </p:cNvSpPr>
          <p:nvPr/>
        </p:nvSpPr>
        <p:spPr>
          <a:xfrm>
            <a:off x="2652185" y="5176943"/>
            <a:ext cx="6803918" cy="2947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… </a:t>
            </a:r>
            <a:r>
              <a:rPr lang="en-GB" dirty="0"/>
              <a:t> within societies and even the human body.</a:t>
            </a:r>
          </a:p>
        </p:txBody>
      </p:sp>
    </p:spTree>
    <p:extLst>
      <p:ext uri="{BB962C8B-B14F-4D97-AF65-F5344CB8AC3E}">
        <p14:creationId xmlns:p14="http://schemas.microsoft.com/office/powerpoint/2010/main" val="15635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B633-1685-9FE0-AA76-586201878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CPS/IoT are powering the world and having huge impact on 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4"/>
          </p:nvPr>
        </p:nvSpPr>
        <p:spPr>
          <a:xfrm>
            <a:off x="2339752" y="5088053"/>
            <a:ext cx="6804248" cy="433743"/>
          </a:xfrm>
        </p:spPr>
        <p:txBody>
          <a:bodyPr/>
          <a:lstStyle/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CPS/IoT-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28" y="1412072"/>
            <a:ext cx="2914283" cy="2914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82" y="1323073"/>
            <a:ext cx="3126489" cy="32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1788D-1030-B22D-12C3-A5C9B95B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3586" r="1902"/>
          <a:stretch/>
        </p:blipFill>
        <p:spPr>
          <a:xfrm>
            <a:off x="3124740" y="1130520"/>
            <a:ext cx="5524937" cy="35570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7B5F28-76B3-A9DF-A093-5DBD095D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Orchestration and Automated Response (SOAR)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19CBA2-6C8F-1F66-8935-8A5C982796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2630415" cy="3336083"/>
          </a:xfrm>
        </p:spPr>
        <p:txBody>
          <a:bodyPr/>
          <a:lstStyle/>
          <a:p>
            <a:pPr>
              <a:spcBef>
                <a:spcPts val="2880"/>
              </a:spcBef>
              <a:spcAft>
                <a:spcPts val="1200"/>
              </a:spcAft>
            </a:pPr>
            <a:r>
              <a:rPr lang="en-GB" sz="2000" b="0" dirty="0">
                <a:latin typeface="Georgia" panose="02040502050405020303" pitchFamily="18" charset="0"/>
              </a:rPr>
              <a:t>SOAR “</a:t>
            </a:r>
            <a:r>
              <a:rPr lang="en-US" sz="1600" b="0" i="1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planning, integration, cooperation, and coordination of the activities of security tools and experts to produce and automate required actions in response to any security incident across multiple technology paradigms”</a:t>
            </a:r>
            <a:endParaRPr lang="en-GB" sz="2000" b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4C76-5B90-CE2C-8766-931FCB43B609}"/>
              </a:ext>
            </a:extLst>
          </p:cNvPr>
          <p:cNvSpPr txBox="1"/>
          <p:nvPr/>
        </p:nvSpPr>
        <p:spPr>
          <a:xfrm>
            <a:off x="2474670" y="5070972"/>
            <a:ext cx="6459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Islam,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Chadni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Muhammad Ali Babar, and Surya Nepal. "A multi-vocal review of security orchestration."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52.2 (2019): 1-45.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2534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DBD4-6F6C-DCD2-92A0-26D0212E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Digital Twins (DTs)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E371-4A5D-3B4C-7326-EC41AAD4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1705210" cy="3336083"/>
          </a:xfrm>
        </p:spPr>
        <p:txBody>
          <a:bodyPr/>
          <a:lstStyle/>
          <a:p>
            <a:r>
              <a:rPr lang="en-GB" sz="1800" b="0" dirty="0">
                <a:latin typeface="Georgia" panose="02040502050405020303" pitchFamily="18" charset="0"/>
              </a:rPr>
              <a:t>There is a big growth in using DTs to monitor and optimize systems in the digital society, e.g., in Industry 4.0 (SINDIT example)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5426-2587-ACEB-11E0-664C354E5A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8/28/23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40B2-78EF-43BE-3E1A-84C2C5E8E7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C4F3-39C8-71D4-76D4-C4F825F053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CD2B8-FD02-6A2A-6F37-1CFDE43A3B02}"/>
              </a:ext>
            </a:extLst>
          </p:cNvPr>
          <p:cNvSpPr txBox="1"/>
          <p:nvPr/>
        </p:nvSpPr>
        <p:spPr>
          <a:xfrm>
            <a:off x="5031385" y="4735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https://github.com/SINTEF-9012/SINDIT</a:t>
            </a:r>
            <a:r>
              <a:rPr lang="en-GB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F0219-247B-1EFD-E1BC-8BE64E6B6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 bwMode="auto">
          <a:xfrm>
            <a:off x="2173524" y="812088"/>
            <a:ext cx="6430924" cy="36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19A9C4C-AACA-8AED-9447-173163609A85}"/>
              </a:ext>
            </a:extLst>
          </p:cNvPr>
          <p:cNvSpPr txBox="1">
            <a:spLocks/>
          </p:cNvSpPr>
          <p:nvPr/>
        </p:nvSpPr>
        <p:spPr>
          <a:xfrm>
            <a:off x="1856690" y="4506606"/>
            <a:ext cx="6804248" cy="4337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eorgia" panose="02040502050405020303" pitchFamily="18" charset="0"/>
              </a:rPr>
              <a:t>How can </a:t>
            </a:r>
            <a:r>
              <a:rPr lang="fr-FR" dirty="0" err="1">
                <a:latin typeface="Georgia" panose="02040502050405020303" pitchFamily="18" charset="0"/>
              </a:rPr>
              <a:t>we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protect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DTs</a:t>
            </a:r>
            <a:r>
              <a:rPr lang="fr-FR" dirty="0">
                <a:latin typeface="Georgia" panose="02040502050405020303" pitchFamily="18" charset="0"/>
              </a:rPr>
              <a:t>-CPS/IoT-</a:t>
            </a:r>
            <a:r>
              <a:rPr lang="fr-FR" dirty="0" err="1">
                <a:latin typeface="Georgia" panose="02040502050405020303" pitchFamily="18" charset="0"/>
              </a:rPr>
              <a:t>based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systems</a:t>
            </a:r>
            <a:r>
              <a:rPr lang="fr-FR" dirty="0">
                <a:latin typeface="Georgia" panose="02040502050405020303" pitchFamily="18" charset="0"/>
              </a:rPr>
              <a:t>?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Security in Digital Twins</a:t>
            </a:r>
            <a:endParaRPr lang="en-US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4310" y="944048"/>
            <a:ext cx="4819101" cy="3585407"/>
          </a:xfrm>
        </p:spPr>
        <p:txBody>
          <a:bodyPr vert="horz" lIns="0" tIns="0" rIns="0" bIns="0" anchor="t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Georgia"/>
                <a:ea typeface="ＭＳ Ｐゴシック"/>
              </a:rPr>
              <a:t>The emergence of Digital Twins for monitoring and optimizing systems in the Industrial IoT environment (</a:t>
            </a:r>
            <a:r>
              <a:rPr lang="en-US" sz="1800" b="0" dirty="0" err="1">
                <a:latin typeface="Georgia"/>
                <a:ea typeface="ＭＳ Ｐゴシック"/>
              </a:rPr>
              <a:t>IIoT</a:t>
            </a:r>
            <a:r>
              <a:rPr lang="en-US" sz="1800" b="0" dirty="0">
                <a:latin typeface="Georgia"/>
                <a:ea typeface="ＭＳ Ｐゴシック"/>
              </a:rPr>
              <a:t>) raise enormous security concerns.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Georgia"/>
                <a:ea typeface="ＭＳ Ｐゴシック"/>
              </a:rPr>
              <a:t>Challenges: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Security Orchestration Automation &amp; Response (SOAR):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Heterogenous systems, system complexity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Trust issue when adopting ML-based solutions to reduce human effort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Multi-vendor security tools/frameworks: 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Data formats/structures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Technology paradigms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7" name="Shape 767">
            <a:extLst>
              <a:ext uri="{FF2B5EF4-FFF2-40B4-BE49-F238E27FC236}">
                <a16:creationId xmlns:a16="http://schemas.microsoft.com/office/drawing/2014/main" id="{F2A60FF3-FAA2-AC47-B170-27E166DAC224}"/>
              </a:ext>
            </a:extLst>
          </p:cNvPr>
          <p:cNvSpPr/>
          <p:nvPr/>
        </p:nvSpPr>
        <p:spPr>
          <a:xfrm>
            <a:off x="5185281" y="995351"/>
            <a:ext cx="3490406" cy="158922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 descr="Factory">
            <a:extLst>
              <a:ext uri="{FF2B5EF4-FFF2-40B4-BE49-F238E27FC236}">
                <a16:creationId xmlns:a16="http://schemas.microsoft.com/office/drawing/2014/main" id="{338E6E29-F877-BC40-8935-C5CAB37B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504" y="3204236"/>
            <a:ext cx="1485409" cy="1485409"/>
          </a:xfrm>
          <a:prstGeom prst="rect">
            <a:avLst/>
          </a:prstGeom>
        </p:spPr>
      </p:pic>
      <p:pic>
        <p:nvPicPr>
          <p:cNvPr id="14" name="Graphic 13" descr="Crane">
            <a:extLst>
              <a:ext uri="{FF2B5EF4-FFF2-40B4-BE49-F238E27FC236}">
                <a16:creationId xmlns:a16="http://schemas.microsoft.com/office/drawing/2014/main" id="{EF3EFF08-52FC-0744-ACB1-BC2931E6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684" y="3594548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E945A41-281D-0F42-81F2-994497A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1287" y="38813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3D6B1-6B1A-2747-8C35-580119298DF3}"/>
              </a:ext>
            </a:extLst>
          </p:cNvPr>
          <p:cNvSpPr txBox="1"/>
          <p:nvPr/>
        </p:nvSpPr>
        <p:spPr>
          <a:xfrm>
            <a:off x="6398857" y="4560594"/>
            <a:ext cx="1162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200" dirty="0">
                <a:latin typeface="Georgia" panose="02040502050405020303" pitchFamily="18" charset="0"/>
              </a:rPr>
              <a:t>Physical Entities </a:t>
            </a:r>
          </a:p>
        </p:txBody>
      </p:sp>
      <p:pic>
        <p:nvPicPr>
          <p:cNvPr id="24" name="Graphic 23" descr="Lightning bolt">
            <a:extLst>
              <a:ext uri="{FF2B5EF4-FFF2-40B4-BE49-F238E27FC236}">
                <a16:creationId xmlns:a16="http://schemas.microsoft.com/office/drawing/2014/main" id="{8D85A8A5-4742-284C-BD31-6601817F3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26" y="2661968"/>
            <a:ext cx="914400" cy="914400"/>
          </a:xfrm>
          <a:prstGeom prst="rect">
            <a:avLst/>
          </a:prstGeom>
        </p:spPr>
      </p:pic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719DA420-17B5-0C4B-9EE9-28E86E54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989" y="2811234"/>
            <a:ext cx="656776" cy="656776"/>
          </a:xfrm>
          <a:prstGeom prst="rect">
            <a:avLst/>
          </a:prstGeom>
        </p:spPr>
      </p:pic>
      <p:pic>
        <p:nvPicPr>
          <p:cNvPr id="26" name="Graphic 25" descr="Lightning bolt">
            <a:extLst>
              <a:ext uri="{FF2B5EF4-FFF2-40B4-BE49-F238E27FC236}">
                <a16:creationId xmlns:a16="http://schemas.microsoft.com/office/drawing/2014/main" id="{56883281-28C2-7649-9BE0-F67604C7C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89" y="2675484"/>
            <a:ext cx="744423" cy="7444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8F818C-E8CC-4849-B961-A3AAA7977E75}"/>
              </a:ext>
            </a:extLst>
          </p:cNvPr>
          <p:cNvSpPr txBox="1"/>
          <p:nvPr/>
        </p:nvSpPr>
        <p:spPr>
          <a:xfrm>
            <a:off x="6338262" y="2300699"/>
            <a:ext cx="11621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400" dirty="0">
                <a:latin typeface="Georgia" panose="02040502050405020303" pitchFamily="18" charset="0"/>
              </a:rPr>
              <a:t>Digital Twin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A976C-D4E2-734A-A286-894074DB75CB}"/>
              </a:ext>
            </a:extLst>
          </p:cNvPr>
          <p:cNvGrpSpPr/>
          <p:nvPr/>
        </p:nvGrpSpPr>
        <p:grpSpPr>
          <a:xfrm>
            <a:off x="5459624" y="1810483"/>
            <a:ext cx="536879" cy="433182"/>
            <a:chOff x="5801304" y="1873274"/>
            <a:chExt cx="536879" cy="433182"/>
          </a:xfrm>
        </p:grpSpPr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C2DBF5D8-EA3B-744E-838B-67095094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30" name="Shape 767">
              <a:extLst>
                <a:ext uri="{FF2B5EF4-FFF2-40B4-BE49-F238E27FC236}">
                  <a16:creationId xmlns:a16="http://schemas.microsoft.com/office/drawing/2014/main" id="{DB875D33-9E48-A349-8F51-48A14857A1A5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18EC8-51DB-7A42-9786-D9E66741843C}"/>
              </a:ext>
            </a:extLst>
          </p:cNvPr>
          <p:cNvGrpSpPr/>
          <p:nvPr/>
        </p:nvGrpSpPr>
        <p:grpSpPr>
          <a:xfrm>
            <a:off x="6952397" y="1319301"/>
            <a:ext cx="473678" cy="359690"/>
            <a:chOff x="6598266" y="1413981"/>
            <a:chExt cx="710038" cy="502255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2DAE3384-69D7-084A-B641-D99AB20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31" name="Shape 767">
              <a:extLst>
                <a:ext uri="{FF2B5EF4-FFF2-40B4-BE49-F238E27FC236}">
                  <a16:creationId xmlns:a16="http://schemas.microsoft.com/office/drawing/2014/main" id="{85F99B09-26E1-9D4B-A7A1-2B9562C641D0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5C307A-6278-E94F-B5D4-F25B4162DBCE}"/>
              </a:ext>
            </a:extLst>
          </p:cNvPr>
          <p:cNvGrpSpPr/>
          <p:nvPr/>
        </p:nvGrpSpPr>
        <p:grpSpPr>
          <a:xfrm>
            <a:off x="5986006" y="1222586"/>
            <a:ext cx="499896" cy="400932"/>
            <a:chOff x="7627266" y="1809109"/>
            <a:chExt cx="575623" cy="536192"/>
          </a:xfrm>
        </p:grpSpPr>
        <p:pic>
          <p:nvPicPr>
            <p:cNvPr id="36" name="Graphic 35" descr="Database">
              <a:extLst>
                <a:ext uri="{FF2B5EF4-FFF2-40B4-BE49-F238E27FC236}">
                  <a16:creationId xmlns:a16="http://schemas.microsoft.com/office/drawing/2014/main" id="{9F849D06-BFC6-9741-8857-5C6569C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3939" y="1944369"/>
              <a:ext cx="400932" cy="400932"/>
            </a:xfrm>
            <a:prstGeom prst="rect">
              <a:avLst/>
            </a:prstGeom>
          </p:spPr>
        </p:pic>
        <p:sp>
          <p:nvSpPr>
            <p:cNvPr id="37" name="Shape 767">
              <a:extLst>
                <a:ext uri="{FF2B5EF4-FFF2-40B4-BE49-F238E27FC236}">
                  <a16:creationId xmlns:a16="http://schemas.microsoft.com/office/drawing/2014/main" id="{12F1D76F-AB00-C24A-94DC-15AA93FA64E3}"/>
                </a:ext>
              </a:extLst>
            </p:cNvPr>
            <p:cNvSpPr/>
            <p:nvPr/>
          </p:nvSpPr>
          <p:spPr>
            <a:xfrm>
              <a:off x="7627266" y="1809109"/>
              <a:ext cx="575623" cy="53619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B398D5-7AAA-0E46-850B-F9F7F7AED460}"/>
              </a:ext>
            </a:extLst>
          </p:cNvPr>
          <p:cNvGrpSpPr/>
          <p:nvPr/>
        </p:nvGrpSpPr>
        <p:grpSpPr>
          <a:xfrm>
            <a:off x="6651989" y="1896843"/>
            <a:ext cx="372689" cy="295958"/>
            <a:chOff x="6598266" y="1413981"/>
            <a:chExt cx="710038" cy="502255"/>
          </a:xfrm>
        </p:grpSpPr>
        <p:pic>
          <p:nvPicPr>
            <p:cNvPr id="40" name="Graphic 39" descr="Server">
              <a:extLst>
                <a:ext uri="{FF2B5EF4-FFF2-40B4-BE49-F238E27FC236}">
                  <a16:creationId xmlns:a16="http://schemas.microsoft.com/office/drawing/2014/main" id="{F9942C54-9F57-EB42-AD93-A32033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41" name="Shape 767">
              <a:extLst>
                <a:ext uri="{FF2B5EF4-FFF2-40B4-BE49-F238E27FC236}">
                  <a16:creationId xmlns:a16="http://schemas.microsoft.com/office/drawing/2014/main" id="{CEC20AE0-5C16-0D48-9EED-7E6865C08B21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9AF8E-6188-D747-AFD6-7E6DCC5EC298}"/>
              </a:ext>
            </a:extLst>
          </p:cNvPr>
          <p:cNvGrpSpPr/>
          <p:nvPr/>
        </p:nvGrpSpPr>
        <p:grpSpPr>
          <a:xfrm>
            <a:off x="7600156" y="1818870"/>
            <a:ext cx="536879" cy="433182"/>
            <a:chOff x="5801304" y="1873274"/>
            <a:chExt cx="536879" cy="433182"/>
          </a:xfrm>
        </p:grpSpPr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4EC7FA86-1A8A-314F-BEE6-1137F5DF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45" name="Shape 767">
              <a:extLst>
                <a:ext uri="{FF2B5EF4-FFF2-40B4-BE49-F238E27FC236}">
                  <a16:creationId xmlns:a16="http://schemas.microsoft.com/office/drawing/2014/main" id="{51C64E34-8350-1744-A125-A9AF5FC54D34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F8AF30-9271-2D47-A546-F84E0718232D}"/>
              </a:ext>
            </a:extLst>
          </p:cNvPr>
          <p:cNvCxnSpPr>
            <a:cxnSpLocks/>
          </p:cNvCxnSpPr>
          <p:nvPr/>
        </p:nvCxnSpPr>
        <p:spPr>
          <a:xfrm flipH="1">
            <a:off x="5938205" y="1673548"/>
            <a:ext cx="146386" cy="27419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A28EBE-332C-004B-9E50-23EAE2287E26}"/>
              </a:ext>
            </a:extLst>
          </p:cNvPr>
          <p:cNvCxnSpPr>
            <a:cxnSpLocks/>
          </p:cNvCxnSpPr>
          <p:nvPr/>
        </p:nvCxnSpPr>
        <p:spPr>
          <a:xfrm>
            <a:off x="6410841" y="1678991"/>
            <a:ext cx="254441" cy="2813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BF6AA3-2606-8849-9576-2E8DE1829837}"/>
              </a:ext>
            </a:extLst>
          </p:cNvPr>
          <p:cNvCxnSpPr>
            <a:cxnSpLocks/>
          </p:cNvCxnSpPr>
          <p:nvPr/>
        </p:nvCxnSpPr>
        <p:spPr>
          <a:xfrm>
            <a:off x="6026445" y="2086705"/>
            <a:ext cx="6255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DA468E-9B12-914C-B743-8083501269FA}"/>
              </a:ext>
            </a:extLst>
          </p:cNvPr>
          <p:cNvCxnSpPr>
            <a:cxnSpLocks/>
          </p:cNvCxnSpPr>
          <p:nvPr/>
        </p:nvCxnSpPr>
        <p:spPr>
          <a:xfrm flipV="1">
            <a:off x="6952397" y="1739251"/>
            <a:ext cx="127223" cy="15759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442AFA-DD48-5E47-BA6C-EB7D4C73B738}"/>
              </a:ext>
            </a:extLst>
          </p:cNvPr>
          <p:cNvCxnSpPr>
            <a:cxnSpLocks/>
          </p:cNvCxnSpPr>
          <p:nvPr/>
        </p:nvCxnSpPr>
        <p:spPr>
          <a:xfrm flipH="1">
            <a:off x="6504556" y="1518186"/>
            <a:ext cx="43504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CA2DA1-70E9-EE47-8285-B7937F39D786}"/>
              </a:ext>
            </a:extLst>
          </p:cNvPr>
          <p:cNvCxnSpPr>
            <a:cxnSpLocks/>
          </p:cNvCxnSpPr>
          <p:nvPr/>
        </p:nvCxnSpPr>
        <p:spPr>
          <a:xfrm flipH="1">
            <a:off x="7056173" y="2086705"/>
            <a:ext cx="5439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0C804F-115D-5245-8169-D72D59B73A10}"/>
              </a:ext>
            </a:extLst>
          </p:cNvPr>
          <p:cNvCxnSpPr>
            <a:cxnSpLocks/>
          </p:cNvCxnSpPr>
          <p:nvPr/>
        </p:nvCxnSpPr>
        <p:spPr>
          <a:xfrm flipH="1" flipV="1">
            <a:off x="7426075" y="1681000"/>
            <a:ext cx="239471" cy="212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Wireless router">
            <a:extLst>
              <a:ext uri="{FF2B5EF4-FFF2-40B4-BE49-F238E27FC236}">
                <a16:creationId xmlns:a16="http://schemas.microsoft.com/office/drawing/2014/main" id="{8D9B03A7-4DC5-C240-890A-F6DCA78EA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8033" y="3631923"/>
            <a:ext cx="516763" cy="516763"/>
          </a:xfrm>
          <a:prstGeom prst="rect">
            <a:avLst/>
          </a:prstGeom>
        </p:spPr>
      </p:pic>
      <p:pic>
        <p:nvPicPr>
          <p:cNvPr id="80" name="Graphic 79" descr="Wi Fi">
            <a:extLst>
              <a:ext uri="{FF2B5EF4-FFF2-40B4-BE49-F238E27FC236}">
                <a16:creationId xmlns:a16="http://schemas.microsoft.com/office/drawing/2014/main" id="{7017406A-1100-6F4D-A28D-500C472FC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55661" y="3277197"/>
            <a:ext cx="557901" cy="557901"/>
          </a:xfrm>
          <a:prstGeom prst="rect">
            <a:avLst/>
          </a:prstGeom>
        </p:spPr>
      </p:pic>
      <p:pic>
        <p:nvPicPr>
          <p:cNvPr id="82" name="Graphic 81" descr="Computer">
            <a:extLst>
              <a:ext uri="{FF2B5EF4-FFF2-40B4-BE49-F238E27FC236}">
                <a16:creationId xmlns:a16="http://schemas.microsoft.com/office/drawing/2014/main" id="{19AC7F6A-F04B-454C-BFD3-5CF53E874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9352" y="3500369"/>
            <a:ext cx="366171" cy="366171"/>
          </a:xfrm>
          <a:prstGeom prst="rect">
            <a:avLst/>
          </a:prstGeom>
        </p:spPr>
      </p:pic>
      <p:pic>
        <p:nvPicPr>
          <p:cNvPr id="84" name="Graphic 83" descr="Smart Phone">
            <a:extLst>
              <a:ext uri="{FF2B5EF4-FFF2-40B4-BE49-F238E27FC236}">
                <a16:creationId xmlns:a16="http://schemas.microsoft.com/office/drawing/2014/main" id="{F36B46EF-6727-504E-A273-6BF634E028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5693" y="3795140"/>
            <a:ext cx="344467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23FC9-F925-F949-A7FF-6A8BC823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1225758"/>
            <a:ext cx="4170493" cy="31439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Research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56" y="1290806"/>
            <a:ext cx="4306087" cy="3546435"/>
          </a:xfrm>
        </p:spPr>
        <p:txBody>
          <a:bodyPr vert="horz" lIns="0" tIns="0" rIns="0" bIns="0" anchor="t"/>
          <a:lstStyle/>
          <a:p>
            <a:pPr marL="34279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Building an Explainable Model for Orchestrating Security Services: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Supporting Security Tool Unification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Facilitating Security Playbook Development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Improving </a:t>
            </a:r>
            <a:r>
              <a:rPr lang="en-US" dirty="0" err="1">
                <a:latin typeface="Georgia" panose="02040502050405020303" pitchFamily="18" charset="0"/>
              </a:rPr>
              <a:t>Explainablity</a:t>
            </a:r>
            <a:r>
              <a:rPr lang="en-US" dirty="0">
                <a:latin typeface="Georgia" panose="02040502050405020303" pitchFamily="18" charset="0"/>
              </a:rPr>
              <a:t> in Orchestrating ML-based Security Services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4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Approach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Modeling Security System: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Security Report &amp; Security Plan: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Abstracting the security report/plan for different security tools in understandable format with sufficient information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Improve end-to-end </a:t>
            </a:r>
            <a:r>
              <a:rPr lang="en-US" sz="1600" dirty="0" err="1">
                <a:latin typeface="Georgia" panose="02040502050405020303" pitchFamily="18" charset="0"/>
              </a:rPr>
              <a:t>explainability</a:t>
            </a:r>
            <a:r>
              <a:rPr lang="en-US" sz="1600" dirty="0">
                <a:latin typeface="Georgia" panose="02040502050405020303" pitchFamily="18" charset="0"/>
              </a:rPr>
              <a:t> and performance evaluation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Cyber Threat Intelligence: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Storing security events, security plan as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Supporting SOAR in reasoning security plan and applying ML for continuous learning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Integrating with Digital Twin’s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Applying security plan to complex physical system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8/28/23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7496053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3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4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10034A7E432419E146619481D147D" ma:contentTypeVersion="6" ma:contentTypeDescription="Create a new document." ma:contentTypeScope="" ma:versionID="9c4d5df1780d782f5a6e9ec7eb8fba84">
  <xsd:schema xmlns:xsd="http://www.w3.org/2001/XMLSchema" xmlns:xs="http://www.w3.org/2001/XMLSchema" xmlns:p="http://schemas.microsoft.com/office/2006/metadata/properties" xmlns:ns2="119012ce-a113-4822-82de-edc1aa49a2f1" targetNamespace="http://schemas.microsoft.com/office/2006/metadata/properties" ma:root="true" ma:fieldsID="44f40ffded1027140c99581fe7698df4" ns2:_="">
    <xsd:import namespace="119012ce-a113-4822-82de-edc1aa49a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012ce-a113-4822-82de-edc1aa49a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B0E4F9-295B-4605-93E8-C7FB73FC60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09E613-7AD3-4CB7-A630-AA4F967E3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012ce-a113-4822-82de-edc1aa49a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B8BF4E-C35F-433F-8F93-F61C77CFB14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AaltoSCI_en</Template>
  <TotalTime>0</TotalTime>
  <Words>579</Words>
  <Application>Microsoft Macintosh PowerPoint</Application>
  <PresentationFormat>On-screen Show (16:10)</PresentationFormat>
  <Paragraphs>147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Georgia</vt:lpstr>
      <vt:lpstr>Lucida Grande</vt:lpstr>
      <vt:lpstr>Theinhardt</vt:lpstr>
      <vt:lpstr>Theinhardt Medium</vt:lpstr>
      <vt:lpstr>Wingdings</vt:lpstr>
      <vt:lpstr>Aalto University</vt:lpstr>
      <vt:lpstr>Aalto University</vt:lpstr>
      <vt:lpstr>Aalto University</vt:lpstr>
      <vt:lpstr>Aalto University</vt:lpstr>
      <vt:lpstr>Explainable Model  for  Orchestrating  ML-based Security Services  in Digital Twin</vt:lpstr>
      <vt:lpstr>Outline</vt:lpstr>
      <vt:lpstr>Industry 4.0 = new ways in which technology becomes embedded…</vt:lpstr>
      <vt:lpstr>CPS/IoT are powering the world and having huge impact on us</vt:lpstr>
      <vt:lpstr>Security Orchestration and Automated Response (SOAR)</vt:lpstr>
      <vt:lpstr>Digital Twins (DTs)</vt:lpstr>
      <vt:lpstr>Security in Digital Twins</vt:lpstr>
      <vt:lpstr>Research Goals</vt:lpstr>
      <vt:lpstr>Approach</vt:lpstr>
      <vt:lpstr>Application Scenario</vt:lpstr>
      <vt:lpstr>Application Scenario</vt:lpstr>
      <vt:lpstr>Application Scenario</vt:lpstr>
      <vt:lpstr>Summary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CS-E4640 Big Data Plaforms Hands-on tutorial: XYZ</dc:title>
  <dc:creator/>
  <cp:lastModifiedBy/>
  <cp:revision>257</cp:revision>
  <dcterms:created xsi:type="dcterms:W3CDTF">2019-02-27T10:23:05Z</dcterms:created>
  <dcterms:modified xsi:type="dcterms:W3CDTF">2023-08-28T10:53:31Z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0x010100A1A10034A7E432419E146619481D147D</vt:lpwstr>
  </property>
</Properties>
</file>